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3"/>
    <p:sldId id="292" r:id="rId4"/>
    <p:sldId id="256" r:id="rId5"/>
    <p:sldId id="277" r:id="rId6"/>
    <p:sldId id="258" r:id="rId7"/>
    <p:sldId id="259" r:id="rId8"/>
    <p:sldId id="267" r:id="rId9"/>
    <p:sldId id="260" r:id="rId10"/>
    <p:sldId id="261" r:id="rId11"/>
    <p:sldId id="308" r:id="rId12"/>
    <p:sldId id="263" r:id="rId13"/>
    <p:sldId id="262" r:id="rId14"/>
    <p:sldId id="264" r:id="rId15"/>
    <p:sldId id="265" r:id="rId16"/>
    <p:sldId id="266" r:id="rId17"/>
    <p:sldId id="269" r:id="rId18"/>
    <p:sldId id="278" r:id="rId19"/>
    <p:sldId id="290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8.e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图片 56321" descr="80200410220886_930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575" y="0"/>
            <a:ext cx="58070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标题 56323"/>
          <p:cNvSpPr/>
          <p:nvPr/>
        </p:nvSpPr>
        <p:spPr>
          <a:xfrm>
            <a:off x="6108700" y="1012825"/>
            <a:ext cx="2438400" cy="1447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戎马一生的拿破仑</a:t>
            </a:r>
            <a:endParaRPr lang="zh-CN" altLang="en-US" sz="4400" b="1">
              <a:solidFill>
                <a:srgbClr val="0000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800" b="1"/>
              <a:t>《法兰西第三共和国宪法》第九条规定：“参议院得组成最高法院，以审判共和国总统或部长及审理危害国家安全案。”此规定的主要意图是</a:t>
            </a:r>
            <a:endParaRPr lang="zh-CN" altLang="en-US" sz="2800" b="1"/>
          </a:p>
          <a:p>
            <a:r>
              <a:rPr lang="zh-CN" altLang="en-US" sz="2800" b="1"/>
              <a:t>A．实现权力的相互制衡              </a:t>
            </a:r>
            <a:endParaRPr lang="zh-CN" altLang="en-US" sz="2800" b="1"/>
          </a:p>
          <a:p>
            <a:r>
              <a:rPr lang="zh-CN" altLang="en-US" sz="2800" b="1"/>
              <a:t>B．防止总统以权谋私和叛国</a:t>
            </a:r>
            <a:endParaRPr lang="zh-CN" altLang="en-US" sz="2800" b="1"/>
          </a:p>
          <a:p>
            <a:r>
              <a:rPr lang="zh-CN" altLang="en-US" sz="2800" b="1"/>
              <a:t>C．立法机构兼掌司法权              </a:t>
            </a:r>
            <a:endParaRPr lang="zh-CN" altLang="en-US" sz="2800" b="1"/>
          </a:p>
          <a:p>
            <a:r>
              <a:rPr lang="zh-CN" altLang="en-US" sz="2800" b="1"/>
              <a:t>D．限制贵族的政治经济特权</a:t>
            </a:r>
            <a:endParaRPr lang="zh-CN" altLang="en-US" sz="2800" b="1"/>
          </a:p>
        </p:txBody>
      </p:sp>
      <p:sp>
        <p:nvSpPr>
          <p:cNvPr id="27654" name="WordArt 4"/>
          <p:cNvSpPr>
            <a:spLocks noTextEdit="1"/>
          </p:cNvSpPr>
          <p:nvPr/>
        </p:nvSpPr>
        <p:spPr>
          <a:xfrm>
            <a:off x="6443663" y="4076700"/>
            <a:ext cx="785812" cy="92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BottomRight">
                <a:rot lat="0" lon="2124000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p>
            <a:pPr algn="ctr"/>
            <a:r>
              <a:rPr lang="zh-CN" altLang="en-US" sz="40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zh-CN" altLang="en-US" sz="40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TextBox 3"/>
          <p:cNvSpPr txBox="1"/>
          <p:nvPr/>
        </p:nvSpPr>
        <p:spPr>
          <a:xfrm>
            <a:off x="142875" y="285750"/>
            <a:ext cx="8786813" cy="3416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【</a:t>
            </a:r>
            <a:r>
              <a:rPr lang="zh-CN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合作探究</a:t>
            </a:r>
            <a:r>
              <a:rPr lang="en-US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zh-CN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】</a:t>
            </a:r>
            <a:r>
              <a:rPr lang="en-US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: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在温和的君主派眼里，这是他们无可奈何地接受的共和国，是“较小的坏事”；而在温和的共和派眼里，这是一个与其设想的宪政计划相去甚远的“妥协的共和国”，它还需要大力改造。……换言之，这部宪法是共和派与君主派之间相互斗争又相互妥协的产物。……这是一部各有打算的共和派、君主派双方为求得一时的安定而制订的临时性宪法。</a:t>
            </a:r>
            <a:r>
              <a:rPr lang="en-US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           </a:t>
            </a:r>
            <a:endParaRPr lang="zh-CN" altLang="zh-CN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en-US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                        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——吕一民著《法国通史》</a:t>
            </a:r>
            <a:endParaRPr lang="zh-CN" altLang="zh-CN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结合刚才归纳的知识</a:t>
            </a:r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结构图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，论证材料中的观点。</a:t>
            </a:r>
            <a:endParaRPr lang="zh-CN" altLang="zh-CN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zh-CN" altLang="en-US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71875"/>
            <a:ext cx="9144000" cy="2306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观点：《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法兰西第三共和国宪法》是君主派与共和派妥协的结果。</a:t>
            </a:r>
            <a:endParaRPr lang="en-US" altLang="zh-CN" sz="24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论证：共和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派妥协的表现：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①总统是国家元首、军队统帅，掌握行政权，任期七年，可连选连任；②可以任命部长等高级官员；③可以提出法案；④可以解散众议院。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君主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派妥协的表现：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①内阁由总统任命，但需要众议院批准；②总统的命令须经各部部长副署；③总统解散众议院须经参议院同意。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30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89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charRg st="89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Box 21"/>
          <p:cNvSpPr txBox="1"/>
          <p:nvPr/>
        </p:nvSpPr>
        <p:spPr>
          <a:xfrm>
            <a:off x="-142875" y="3071813"/>
            <a:ext cx="242887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《1871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宪法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AutoShape 2" descr="金太阳新课标资源网(  http://wx.jtyjy.com/)"/>
          <p:cNvSpPr/>
          <p:nvPr/>
        </p:nvSpPr>
        <p:spPr>
          <a:xfrm>
            <a:off x="1857375" y="2284413"/>
            <a:ext cx="357188" cy="2619375"/>
          </a:xfrm>
          <a:prstGeom prst="leftBrace">
            <a:avLst>
              <a:gd name="adj1" fmla="val 21558"/>
              <a:gd name="adj2" fmla="val 4252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TextBox 23"/>
          <p:cNvSpPr txBox="1"/>
          <p:nvPr/>
        </p:nvSpPr>
        <p:spPr>
          <a:xfrm>
            <a:off x="2214563" y="2284413"/>
            <a:ext cx="6643687" cy="1508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帝国议会——（议员）普选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联邦议会——（议员）君主任命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（议长）宰相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5" name="TextBox 24"/>
          <p:cNvSpPr txBox="1"/>
          <p:nvPr/>
        </p:nvSpPr>
        <p:spPr>
          <a:xfrm>
            <a:off x="2000250" y="3430588"/>
            <a:ext cx="6478588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皇帝——世袭，国家元首、军队统帅，任免官员，召集及解散议会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宰相——内阁首脑，皇帝任命，任期由皇帝决定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右大括号 25"/>
          <p:cNvSpPr/>
          <p:nvPr/>
        </p:nvSpPr>
        <p:spPr>
          <a:xfrm>
            <a:off x="6581775" y="2357438"/>
            <a:ext cx="193675" cy="10747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7" name="TextBox 26"/>
          <p:cNvSpPr txBox="1"/>
          <p:nvPr/>
        </p:nvSpPr>
        <p:spPr>
          <a:xfrm>
            <a:off x="6978650" y="2671763"/>
            <a:ext cx="15001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权利小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0248" name="TextBox 27"/>
          <p:cNvSpPr txBox="1"/>
          <p:nvPr/>
        </p:nvSpPr>
        <p:spPr>
          <a:xfrm>
            <a:off x="5216525" y="3773488"/>
            <a:ext cx="15001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权利核心</a:t>
            </a:r>
            <a:endParaRPr lang="zh-CN" altLang="en-US" sz="24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2296" name="TextBox 28"/>
          <p:cNvSpPr txBox="1"/>
          <p:nvPr/>
        </p:nvSpPr>
        <p:spPr>
          <a:xfrm>
            <a:off x="71438" y="214313"/>
            <a:ext cx="8215312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zh-CN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>第二篇章：和而不同——寻法德政体之实（内容）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2297" name="TextBox 29"/>
          <p:cNvSpPr txBox="1"/>
          <p:nvPr/>
        </p:nvSpPr>
        <p:spPr>
          <a:xfrm>
            <a:off x="214313" y="714375"/>
            <a:ext cx="8429625" cy="18145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阅读教材，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请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用结构示意图把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法兰西第三共和国宪法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德意志帝国宪法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规定的政权组织的内容表达出来。</a:t>
            </a:r>
            <a:endParaRPr lang="zh-CN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ldLvl="0" animBg="1"/>
      <p:bldP spid="10244" grpId="0"/>
      <p:bldP spid="10245" grpId="0"/>
      <p:bldP spid="26" grpId="0" bldLvl="0" animBg="1"/>
      <p:bldP spid="10247" grpId="0"/>
      <p:bldP spid="102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Box 3"/>
          <p:cNvSpPr txBox="1"/>
          <p:nvPr/>
        </p:nvSpPr>
        <p:spPr>
          <a:xfrm>
            <a:off x="142875" y="285750"/>
            <a:ext cx="8786813" cy="3415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【合作探究】：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“德意志帝国实质上是一个以议会形式粉饰门面，混杂着封建残余，已经受到资产阶级影响、按官僚制度组织起来，并以警察保卫的、军事专制制度的国家。”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              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——马克思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有人说德意志帝国君主立宪制不是资产阶级代议制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也有人说它是资产阶级代议制。你同意哪一观点，结合材料及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刚才归纳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知识，说明你的理由。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00438"/>
            <a:ext cx="9144000" cy="2676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观点</a:t>
            </a:r>
            <a:r>
              <a:rPr lang="en-US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zh-CN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：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不是资产阶级代议制。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理由：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皇帝总揽大权，专制色彩浓厚；行政机构控制立法机构；保留了军国主义。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观点</a:t>
            </a:r>
            <a:r>
              <a:rPr lang="en-US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2</a:t>
            </a:r>
            <a:r>
              <a:rPr lang="zh-CN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：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资产阶级代议制的体现。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理由：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形式上：议会制，议会掌握立法权；领导阶级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：资产阶级参与政权；影响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：有利于社会稳定、国家统一，资本主义发展。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观点</a:t>
            </a:r>
            <a:r>
              <a:rPr lang="en-US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3</a:t>
            </a:r>
            <a:r>
              <a:rPr lang="zh-CN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：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不彻底不完善的资产阶级代议制。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理由：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上述二者兼有之。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56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56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33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charRg st="133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extBox 3"/>
          <p:cNvSpPr txBox="1"/>
          <p:nvPr/>
        </p:nvSpPr>
        <p:spPr>
          <a:xfrm>
            <a:off x="214313" y="214313"/>
            <a:ext cx="828675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> 第三篇章：殊途同归——法德政体之果（影响）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4338" name="TextBox 4"/>
          <p:cNvSpPr txBox="1"/>
          <p:nvPr/>
        </p:nvSpPr>
        <p:spPr>
          <a:xfrm>
            <a:off x="214313" y="857250"/>
            <a:ext cx="635793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材料一：漫画（俾斯麦的“飞跃”）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39" name="对象 1"/>
          <p:cNvPicPr>
            <a:picLocks noChangeAspect="1"/>
          </p:cNvPicPr>
          <p:nvPr/>
        </p:nvPicPr>
        <p:blipFill>
          <a:blip r:embed="rId1">
            <a:lum bright="6000" contrast="6000"/>
          </a:blip>
          <a:srcRect l="-5295" t="-128" r="-8705" b="-1352"/>
          <a:stretch>
            <a:fillRect/>
          </a:stretch>
        </p:blipFill>
        <p:spPr>
          <a:xfrm>
            <a:off x="5000625" y="928688"/>
            <a:ext cx="3429000" cy="2278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Box 6"/>
          <p:cNvSpPr txBox="1"/>
          <p:nvPr/>
        </p:nvSpPr>
        <p:spPr>
          <a:xfrm>
            <a:off x="214313" y="1319213"/>
            <a:ext cx="4929187" cy="1198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材料二：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19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世纪末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20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世纪初法国工业品生产总量 （单位：百万吨）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85750" y="2176463"/>
          <a:ext cx="4759325" cy="1785938"/>
        </p:xfrm>
        <a:graphic>
          <a:graphicData uri="http://schemas.openxmlformats.org/drawingml/2006/table">
            <a:tbl>
              <a:tblPr/>
              <a:tblGrid>
                <a:gridCol w="1041556"/>
                <a:gridCol w="1795624"/>
                <a:gridCol w="1922873"/>
              </a:tblGrid>
              <a:tr h="348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01799" marR="10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法</a:t>
                      </a:r>
                      <a:r>
                        <a:rPr lang="zh-CN" sz="20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国</a:t>
                      </a:r>
                      <a:endParaRPr lang="zh-CN" sz="18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01799" marR="10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348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01799" marR="10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铁</a:t>
                      </a:r>
                      <a:endParaRPr lang="zh-CN" sz="18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01799" marR="10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钢</a:t>
                      </a:r>
                      <a:endParaRPr lang="zh-CN" sz="18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01799" marR="10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1870</a:t>
                      </a:r>
                      <a:endParaRPr lang="zh-CN" sz="18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01799" marR="10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1.2</a:t>
                      </a:r>
                      <a:endParaRPr lang="zh-CN" sz="18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01799" marR="10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0.1</a:t>
                      </a:r>
                      <a:endParaRPr lang="zh-CN" sz="18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01799" marR="10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1900</a:t>
                      </a:r>
                      <a:endParaRPr lang="zh-CN" sz="18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01799" marR="10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2.7</a:t>
                      </a:r>
                      <a:endParaRPr lang="zh-CN" sz="18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01799" marR="10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1.6</a:t>
                      </a:r>
                      <a:endParaRPr lang="zh-CN" sz="18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01799" marR="10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1913</a:t>
                      </a:r>
                      <a:endParaRPr lang="zh-CN" sz="18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01799" marR="10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5.2</a:t>
                      </a:r>
                      <a:endParaRPr lang="zh-CN" sz="18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01799" marR="10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4.7</a:t>
                      </a:r>
                      <a:endParaRPr lang="zh-CN" sz="18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01799" marR="10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66" name="TextBox 8"/>
          <p:cNvSpPr txBox="1"/>
          <p:nvPr/>
        </p:nvSpPr>
        <p:spPr>
          <a:xfrm>
            <a:off x="142875" y="4105275"/>
            <a:ext cx="8643938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材料三：所有以前的国家，崛起中的大国，都是因为它内部的国家制度的健全。所谓的一个国家外部的崛起，实际上是它内部力量的一个外延。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——英国诺丁汉大学郑永年教授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8" y="5143500"/>
            <a:ext cx="8929687" cy="1570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【合作探究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根据材料和所学知识，请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从政治（确立政体，保障人民的权利）、经济（促进资本主义发展）等方面总结《法兰西第三共和国宪法》和《德意志帝国宪法》其进步性和局限性；从英、美、法、德的民主化化进程中我们得到什么样的启示。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285750" y="642938"/>
            <a:ext cx="8501063" cy="5262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答案提示：</a:t>
            </a:r>
            <a:endParaRPr lang="en-US" altLang="zh-CN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en-US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进步性：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①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建立起资本主义的民主和法治制度；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②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促进资本主义的进一步发展；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③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一定程度上保证了人民的民主和自由；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④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推动了世界民主化进程。</a:t>
            </a:r>
            <a:endParaRPr lang="en-US" altLang="zh-CN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zh-CN" altLang="zh-CN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en-US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局限性：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从历史发展和人类的终极目的来看，资产阶级代议制既不是完美的，也不是最理想的制度，例如德国确立君主立宪制后仍保留了军国主义和专制主义，后来引发了第一次世界大战。</a:t>
            </a:r>
            <a:endParaRPr lang="en-US" altLang="zh-CN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zh-CN" altLang="zh-CN" sz="24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启示：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①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民主制度具有多样性；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②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民主制度没有绝对的优劣之分，适合</a:t>
            </a:r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本国国情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的才是最好的；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③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民主道路具有曲折性和必然性。</a:t>
            </a:r>
            <a:endParaRPr lang="zh-CN" altLang="zh-CN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zh-CN" altLang="en-US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6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6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5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75" end="1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62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162" end="2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AutoShape 2" descr="金太阳新课标资源网(  http://wx.jtyjy.com/)"/>
          <p:cNvSpPr/>
          <p:nvPr/>
        </p:nvSpPr>
        <p:spPr>
          <a:xfrm>
            <a:off x="96838" y="1928813"/>
            <a:ext cx="474662" cy="3357562"/>
          </a:xfrm>
          <a:prstGeom prst="leftBrace">
            <a:avLst>
              <a:gd name="adj1" fmla="val 21515"/>
              <a:gd name="adj2" fmla="val 4252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6" name="TextBox 5"/>
          <p:cNvSpPr txBox="1"/>
          <p:nvPr/>
        </p:nvSpPr>
        <p:spPr>
          <a:xfrm>
            <a:off x="214313" y="1785938"/>
            <a:ext cx="242887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《1875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宪法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AutoShape 2" descr="金太阳新课标资源网(  http://wx.jtyjy.com/)"/>
          <p:cNvSpPr/>
          <p:nvPr/>
        </p:nvSpPr>
        <p:spPr>
          <a:xfrm>
            <a:off x="2143125" y="928688"/>
            <a:ext cx="285750" cy="2500312"/>
          </a:xfrm>
          <a:prstGeom prst="leftBrace">
            <a:avLst>
              <a:gd name="adj1" fmla="val 21469"/>
              <a:gd name="adj2" fmla="val 4252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TextBox 7"/>
          <p:cNvSpPr txBox="1"/>
          <p:nvPr/>
        </p:nvSpPr>
        <p:spPr>
          <a:xfrm>
            <a:off x="2214563" y="1214438"/>
            <a:ext cx="2286000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议会（立法）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9" name="TextBox 8"/>
          <p:cNvSpPr txBox="1"/>
          <p:nvPr/>
        </p:nvSpPr>
        <p:spPr>
          <a:xfrm>
            <a:off x="2286000" y="2895600"/>
            <a:ext cx="2286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总统（行政）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0" name="AutoShape 2" descr="金太阳新课标资源网(  http://wx.jtyjy.com/)"/>
          <p:cNvSpPr/>
          <p:nvPr/>
        </p:nvSpPr>
        <p:spPr>
          <a:xfrm>
            <a:off x="4071938" y="928688"/>
            <a:ext cx="285750" cy="1214437"/>
          </a:xfrm>
          <a:prstGeom prst="leftBrace">
            <a:avLst>
              <a:gd name="adj1" fmla="val 21564"/>
              <a:gd name="adj2" fmla="val 4252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1" name="TextBox 10"/>
          <p:cNvSpPr txBox="1"/>
          <p:nvPr/>
        </p:nvSpPr>
        <p:spPr>
          <a:xfrm>
            <a:off x="4429125" y="752475"/>
            <a:ext cx="11430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参议院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2" name="TextBox 12"/>
          <p:cNvSpPr txBox="1"/>
          <p:nvPr/>
        </p:nvSpPr>
        <p:spPr>
          <a:xfrm>
            <a:off x="4429125" y="1824038"/>
            <a:ext cx="1143000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众议院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3" name="TextBox 13"/>
          <p:cNvSpPr txBox="1"/>
          <p:nvPr/>
        </p:nvSpPr>
        <p:spPr>
          <a:xfrm>
            <a:off x="5643563" y="211138"/>
            <a:ext cx="2786062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产生程序：</a:t>
            </a:r>
            <a:r>
              <a: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由地方议会代表间接选出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4" name="AutoShape 2" descr="金太阳新课标资源网(  http://wx.jtyjy.com/)"/>
          <p:cNvSpPr/>
          <p:nvPr/>
        </p:nvSpPr>
        <p:spPr>
          <a:xfrm>
            <a:off x="5429250" y="642938"/>
            <a:ext cx="214313" cy="714375"/>
          </a:xfrm>
          <a:prstGeom prst="leftBrace">
            <a:avLst>
              <a:gd name="adj1" fmla="val 21574"/>
              <a:gd name="adj2" fmla="val 4252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5" name="TextBox 15"/>
          <p:cNvSpPr txBox="1"/>
          <p:nvPr/>
        </p:nvSpPr>
        <p:spPr>
          <a:xfrm>
            <a:off x="5643563" y="925513"/>
            <a:ext cx="2786062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任期：</a:t>
            </a:r>
            <a:r>
              <a: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九年（每三年改选其中的三分之一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6" name="TextBox 16"/>
          <p:cNvSpPr txBox="1"/>
          <p:nvPr/>
        </p:nvSpPr>
        <p:spPr>
          <a:xfrm>
            <a:off x="5643563" y="1571625"/>
            <a:ext cx="2786062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产生程序：</a:t>
            </a:r>
            <a:r>
              <a: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由直接选举产生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7" name="AutoShape 2" descr="金太阳新课标资源网(  http://wx.jtyjy.com/)"/>
          <p:cNvSpPr/>
          <p:nvPr/>
        </p:nvSpPr>
        <p:spPr>
          <a:xfrm>
            <a:off x="5500688" y="1714500"/>
            <a:ext cx="214312" cy="714375"/>
          </a:xfrm>
          <a:prstGeom prst="leftBrace">
            <a:avLst>
              <a:gd name="adj1" fmla="val 21574"/>
              <a:gd name="adj2" fmla="val 4252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8" name="TextBox 18"/>
          <p:cNvSpPr txBox="1"/>
          <p:nvPr/>
        </p:nvSpPr>
        <p:spPr>
          <a:xfrm>
            <a:off x="5643563" y="2214563"/>
            <a:ext cx="2786062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任期：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四</a:t>
            </a:r>
            <a:r>
              <a: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9" name="AutoShape 2" descr="金太阳新课标资源网(  http://wx.jtyjy.com/)"/>
          <p:cNvSpPr/>
          <p:nvPr/>
        </p:nvSpPr>
        <p:spPr>
          <a:xfrm>
            <a:off x="4143375" y="2571750"/>
            <a:ext cx="285750" cy="1214438"/>
          </a:xfrm>
          <a:prstGeom prst="leftBrace">
            <a:avLst>
              <a:gd name="adj1" fmla="val 21564"/>
              <a:gd name="adj2" fmla="val 4252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0" name="TextBox 20"/>
          <p:cNvSpPr txBox="1"/>
          <p:nvPr/>
        </p:nvSpPr>
        <p:spPr>
          <a:xfrm>
            <a:off x="4429125" y="2549525"/>
            <a:ext cx="4429125" cy="1477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产生程序：</a:t>
            </a:r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由两院联席会议选出</a:t>
            </a:r>
            <a:endParaRPr lang="zh-CN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任期：</a:t>
            </a:r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七年（可连选连任）</a:t>
            </a: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权力：</a:t>
            </a:r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掌行政大权，经众议院同意有权任命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内阁</a:t>
            </a:r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，缔结并批准条约，且在参议院的赞同下有权解散众议院。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1" name="TextBox 21"/>
          <p:cNvSpPr txBox="1"/>
          <p:nvPr/>
        </p:nvSpPr>
        <p:spPr>
          <a:xfrm>
            <a:off x="214313" y="4929188"/>
            <a:ext cx="242887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《1871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宪法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2" name="AutoShape 2" descr="金太阳新课标资源网(  http://wx.jtyjy.com/)"/>
          <p:cNvSpPr/>
          <p:nvPr/>
        </p:nvSpPr>
        <p:spPr>
          <a:xfrm>
            <a:off x="2143125" y="4357688"/>
            <a:ext cx="285750" cy="1928812"/>
          </a:xfrm>
          <a:prstGeom prst="leftBrace">
            <a:avLst>
              <a:gd name="adj1" fmla="val 21531"/>
              <a:gd name="adj2" fmla="val 4252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3" name="TextBox 23"/>
          <p:cNvSpPr txBox="1"/>
          <p:nvPr/>
        </p:nvSpPr>
        <p:spPr>
          <a:xfrm>
            <a:off x="2500313" y="4357688"/>
            <a:ext cx="6643687" cy="1200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帝国议会——（议员）普选</a:t>
            </a:r>
            <a:endParaRPr lang="zh-CN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联邦议会——（议员）君主任命</a:t>
            </a: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</a:t>
            </a:r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（议长）宰相</a:t>
            </a:r>
            <a:endParaRPr lang="zh-CN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4" name="TextBox 24"/>
          <p:cNvSpPr txBox="1"/>
          <p:nvPr/>
        </p:nvSpPr>
        <p:spPr>
          <a:xfrm>
            <a:off x="2286000" y="5287963"/>
            <a:ext cx="6357938" cy="923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皇帝——世袭，国家元首、军队统帅，任免官员，</a:t>
            </a: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</a:t>
            </a:r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召集及解散议会</a:t>
            </a:r>
            <a:endParaRPr lang="zh-CN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宰相——内阁首脑，皇帝任命，任期由皇帝决定</a:t>
            </a:r>
            <a:endParaRPr lang="zh-CN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右大括号 25"/>
          <p:cNvSpPr/>
          <p:nvPr/>
        </p:nvSpPr>
        <p:spPr>
          <a:xfrm>
            <a:off x="5857875" y="4429125"/>
            <a:ext cx="142875" cy="7143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406" name="TextBox 26"/>
          <p:cNvSpPr txBox="1"/>
          <p:nvPr/>
        </p:nvSpPr>
        <p:spPr>
          <a:xfrm>
            <a:off x="6072188" y="4572000"/>
            <a:ext cx="1500187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权利小</a:t>
            </a:r>
            <a:endParaRPr lang="zh-CN" altLang="en-US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6407" name="TextBox 27"/>
          <p:cNvSpPr txBox="1"/>
          <p:nvPr/>
        </p:nvSpPr>
        <p:spPr>
          <a:xfrm>
            <a:off x="5143500" y="5559425"/>
            <a:ext cx="1500188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权利核心</a:t>
            </a:r>
            <a:endParaRPr lang="zh-CN" altLang="en-US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6408" name="TextBox 28"/>
          <p:cNvSpPr txBox="1"/>
          <p:nvPr/>
        </p:nvSpPr>
        <p:spPr>
          <a:xfrm>
            <a:off x="142875" y="214313"/>
            <a:ext cx="214312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课堂小结：</a:t>
            </a:r>
            <a:endParaRPr lang="zh-CN" altLang="en-US" sz="28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TextBox 21"/>
          <p:cNvSpPr txBox="1"/>
          <p:nvPr/>
        </p:nvSpPr>
        <p:spPr>
          <a:xfrm>
            <a:off x="0" y="765175"/>
            <a:ext cx="9144000" cy="3384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对法兰西第三共和国宪法的评价，正确的是 （      ）</a:t>
            </a:r>
            <a:endParaRPr lang="zh-CN" altLang="en-US" sz="2800" b="1" dirty="0">
              <a:latin typeface="Garamond" panose="02020404030301010803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①</a:t>
            </a:r>
            <a:r>
              <a:rPr lang="zh-CN" altLang="en-US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从法律上阻断了保皇派复辟的道路  </a:t>
            </a:r>
            <a:endParaRPr lang="zh-CN" altLang="en-US" sz="2800" b="1" dirty="0">
              <a:latin typeface="Garamond" panose="02020404030301010803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②</a:t>
            </a:r>
            <a:r>
              <a:rPr lang="zh-CN" altLang="en-US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共和政体的确立是法国工业革命的结果</a:t>
            </a:r>
            <a:r>
              <a:rPr lang="en-US" altLang="x-none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 </a:t>
            </a:r>
            <a:endParaRPr lang="en-US" altLang="x-none" sz="2800" b="1" dirty="0">
              <a:latin typeface="Garamond" panose="02020404030301010803" pitchFamily="18" charset="0"/>
              <a:ea typeface="宋体" panose="02010600030101010101" pitchFamily="2" charset="-122"/>
            </a:endParaRPr>
          </a:p>
          <a:p>
            <a:r>
              <a:rPr lang="en-US" altLang="x-none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③</a:t>
            </a:r>
            <a:r>
              <a:rPr lang="zh-CN" altLang="en-US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这是保皇派和共和派相妥协的产物</a:t>
            </a:r>
            <a:r>
              <a:rPr lang="en-US" altLang="x-none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  </a:t>
            </a:r>
            <a:endParaRPr lang="en-US" altLang="x-none" sz="2800" b="1" dirty="0">
              <a:latin typeface="Garamond" panose="02020404030301010803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④</a:t>
            </a:r>
            <a:r>
              <a:rPr lang="zh-CN" altLang="en-US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以一票优势赢得共和，说明了民主共和是符合时代的潮流</a:t>
            </a:r>
            <a:r>
              <a:rPr lang="en-US" altLang="x-none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                </a:t>
            </a:r>
            <a:endParaRPr lang="zh-CN" altLang="en-US" sz="2800" b="1" dirty="0">
              <a:latin typeface="Garamond" panose="02020404030301010803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．</a:t>
            </a:r>
            <a:r>
              <a:rPr lang="en-US" altLang="zh-CN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①②</a:t>
            </a:r>
            <a:r>
              <a:rPr lang="en-US" altLang="x-none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B</a:t>
            </a:r>
            <a:r>
              <a:rPr lang="zh-CN" altLang="en-US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．</a:t>
            </a:r>
            <a:r>
              <a:rPr lang="en-US" altLang="zh-CN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①②③</a:t>
            </a:r>
            <a:r>
              <a:rPr lang="en-US" altLang="x-none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C</a:t>
            </a:r>
            <a:r>
              <a:rPr lang="zh-CN" altLang="en-US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．</a:t>
            </a:r>
            <a:r>
              <a:rPr lang="en-US" altLang="zh-CN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②③④</a:t>
            </a:r>
            <a:r>
              <a:rPr lang="en-US" altLang="x-none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D</a:t>
            </a:r>
            <a:r>
              <a:rPr lang="zh-CN" altLang="en-US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．</a:t>
            </a:r>
            <a:r>
              <a:rPr lang="en-US" altLang="zh-CN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①②③④</a:t>
            </a:r>
            <a:endParaRPr lang="en-US" altLang="zh-CN" sz="2800" b="1" dirty="0">
              <a:latin typeface="Garamond" panose="02020404030301010803" pitchFamily="18" charset="0"/>
              <a:ea typeface="宋体" panose="02010600030101010101" pitchFamily="2" charset="-122"/>
            </a:endParaRPr>
          </a:p>
          <a:p>
            <a:endParaRPr lang="en-US" altLang="zh-CN" b="1" dirty="0"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17410" name="WordArt 4"/>
          <p:cNvSpPr>
            <a:spLocks noTextEdit="1"/>
          </p:cNvSpPr>
          <p:nvPr/>
        </p:nvSpPr>
        <p:spPr>
          <a:xfrm>
            <a:off x="5643563" y="3856038"/>
            <a:ext cx="1714500" cy="1001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BottomRight">
                <a:rot lat="0" lon="2124000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p>
            <a:pPr algn="ctr"/>
            <a:endParaRPr lang="zh-CN" altLang="en-US" sz="40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2" name="WordArt 4"/>
          <p:cNvSpPr>
            <a:spLocks noTextEdit="1"/>
          </p:cNvSpPr>
          <p:nvPr/>
        </p:nvSpPr>
        <p:spPr>
          <a:xfrm>
            <a:off x="7524750" y="692150"/>
            <a:ext cx="785813" cy="92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BottomRight">
                <a:rot lat="0" lon="2124000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p>
            <a:pPr algn="ctr"/>
            <a:r>
              <a:rPr lang="zh-CN" altLang="en-US" sz="40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zh-CN" altLang="en-US" sz="40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TextBox 21"/>
          <p:cNvSpPr txBox="1"/>
          <p:nvPr/>
        </p:nvSpPr>
        <p:spPr>
          <a:xfrm>
            <a:off x="0" y="3789363"/>
            <a:ext cx="8572500" cy="2676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下列关于法国共和制与德国君主立宪制的对比，说法不正确的是</a:t>
            </a:r>
            <a:r>
              <a:rPr lang="en-US" altLang="x-none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                                            </a:t>
            </a:r>
            <a:r>
              <a:rPr lang="zh-CN" altLang="en-US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（      ）</a:t>
            </a:r>
            <a:r>
              <a:rPr lang="en-US" altLang="x-none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    </a:t>
            </a:r>
            <a:endParaRPr lang="zh-CN" altLang="en-US" sz="2800" b="1" dirty="0">
              <a:latin typeface="Garamond" panose="02020404030301010803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A.</a:t>
            </a:r>
            <a:r>
              <a:rPr lang="zh-CN" altLang="en-US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法国总统和德国皇帝都有权解散议会</a:t>
            </a:r>
            <a:r>
              <a:rPr lang="en-US" altLang="x-none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 </a:t>
            </a:r>
            <a:endParaRPr lang="zh-CN" altLang="en-US" sz="2800" b="1" dirty="0">
              <a:latin typeface="Garamond" panose="02020404030301010803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B.</a:t>
            </a:r>
            <a:r>
              <a:rPr lang="zh-CN" altLang="en-US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都顺应历史发展，促进了资本主义的发展</a:t>
            </a:r>
            <a:endParaRPr lang="zh-CN" altLang="en-US" sz="2800" b="1" dirty="0">
              <a:latin typeface="Garamond" panose="02020404030301010803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C.</a:t>
            </a:r>
            <a:r>
              <a:rPr lang="zh-CN" altLang="en-US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都属于资本主义政治体制</a:t>
            </a:r>
            <a:r>
              <a:rPr lang="en-US" altLang="x-none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       </a:t>
            </a:r>
            <a:endParaRPr lang="zh-CN" altLang="en-US" sz="2800" b="1" dirty="0">
              <a:latin typeface="Garamond" panose="02020404030301010803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D.</a:t>
            </a:r>
            <a:r>
              <a:rPr lang="zh-CN" altLang="en-US" sz="2800" b="1" dirty="0">
                <a:latin typeface="Garamond" panose="02020404030301010803" pitchFamily="18" charset="0"/>
                <a:ea typeface="宋体" panose="02010600030101010101" pitchFamily="2" charset="-122"/>
              </a:rPr>
              <a:t>法国的总统是由议会选举产生的，而德皇是世袭的</a:t>
            </a:r>
            <a:endParaRPr lang="zh-CN" altLang="en-US" sz="2800" b="1" dirty="0"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27654" name="WordArt 4"/>
          <p:cNvSpPr>
            <a:spLocks noTextEdit="1"/>
          </p:cNvSpPr>
          <p:nvPr/>
        </p:nvSpPr>
        <p:spPr>
          <a:xfrm>
            <a:off x="6443663" y="4076700"/>
            <a:ext cx="785812" cy="92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BottomRight">
                <a:rot lat="0" lon="2124000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p>
            <a:pPr algn="ctr"/>
            <a:r>
              <a:rPr lang="zh-CN" altLang="en-US" sz="40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zh-CN" altLang="en-US" sz="40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4" name="文本框 141321"/>
          <p:cNvSpPr txBox="1"/>
          <p:nvPr/>
        </p:nvSpPr>
        <p:spPr>
          <a:xfrm>
            <a:off x="39688" y="25400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课堂反馈：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1"/>
          <p:cNvSpPr txBox="1"/>
          <p:nvPr/>
        </p:nvSpPr>
        <p:spPr>
          <a:xfrm>
            <a:off x="668338" y="565150"/>
            <a:ext cx="7807325" cy="3968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3．（2014·江苏单科·14）俾斯麦企图建立一种特殊的德意志型的立宪议会制度，以达到保持普鲁士王朝政治统治优势之目的。这种设想在1871年统一的德意志帝国宪法中加以定型。下列能体现这一目的的正确选项是(　　)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A．联邦议会由民选产生               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B．帝国议会掌握着立法大权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C．宰相对联邦议会负责               	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D．帝国皇帝有主宰议会之权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2" name="WordArt 4"/>
          <p:cNvSpPr>
            <a:spLocks noTextEdit="1"/>
          </p:cNvSpPr>
          <p:nvPr/>
        </p:nvSpPr>
        <p:spPr>
          <a:xfrm>
            <a:off x="6215063" y="2968625"/>
            <a:ext cx="785812" cy="92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BottomRight">
                <a:rot lat="0" lon="2124000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p>
            <a:pPr algn="ctr"/>
            <a:r>
              <a:rPr lang="zh-CN" altLang="en-US" sz="40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zh-CN" altLang="en-US" sz="40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7975" y="158750"/>
            <a:ext cx="4597400" cy="6380163"/>
          </a:xfrm>
        </p:spPr>
      </p:pic>
      <p:sp>
        <p:nvSpPr>
          <p:cNvPr id="56324" name="标题 56323"/>
          <p:cNvSpPr/>
          <p:nvPr/>
        </p:nvSpPr>
        <p:spPr>
          <a:xfrm>
            <a:off x="5607050" y="1012825"/>
            <a:ext cx="2940050" cy="1447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4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4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铁血宰相</a:t>
            </a:r>
            <a:r>
              <a:rPr lang="en-US" altLang="zh-CN" sz="4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4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俾斯麦</a:t>
            </a:r>
            <a:endParaRPr lang="zh-CN" altLang="en-US" sz="4400" b="1" dirty="0">
              <a:solidFill>
                <a:srgbClr val="0000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2" descr="未标题-5"/>
          <p:cNvPicPr>
            <a:picLocks noChangeAspect="1"/>
          </p:cNvPicPr>
          <p:nvPr/>
        </p:nvPicPr>
        <p:blipFill>
          <a:blip r:embed="rId1">
            <a:lum bright="10001" contrast="10000"/>
          </a:blip>
          <a:stretch>
            <a:fillRect/>
          </a:stretch>
        </p:blipFill>
        <p:spPr>
          <a:xfrm>
            <a:off x="357188" y="2544763"/>
            <a:ext cx="8001000" cy="281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Box 4"/>
          <p:cNvSpPr txBox="1"/>
          <p:nvPr/>
        </p:nvSpPr>
        <p:spPr>
          <a:xfrm>
            <a:off x="214313" y="549275"/>
            <a:ext cx="8358187" cy="2308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   1896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年，晚清重臣李鸿章受命出访欧美诸强国。同年</a:t>
            </a:r>
            <a:r>
              <a:rPr lang="en-US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6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—</a:t>
            </a:r>
            <a:r>
              <a:rPr lang="en-US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7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月，李鸿章一行先后访问了德国、法国等欧洲国家。带着对洋务运动失败和西方强盛的思考，李鸿章对德</a:t>
            </a:r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、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法的政治体制产生了浓厚的兴趣。假如你是大清访问团中的一员，根据李鸿章的指示，</a:t>
            </a:r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你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需要全面、详细了解德法两国的政治制度。</a:t>
            </a:r>
            <a:endParaRPr lang="zh-CN" altLang="zh-CN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zh-CN" altLang="en-US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099" name="TextBox 5"/>
          <p:cNvSpPr txBox="1"/>
          <p:nvPr/>
        </p:nvSpPr>
        <p:spPr>
          <a:xfrm>
            <a:off x="214313" y="5380038"/>
            <a:ext cx="8715375" cy="1108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下面让我们一起来学习一百多前年法德两国的政治体制</a:t>
            </a:r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的变革，</a:t>
            </a:r>
            <a:r>
              <a:rPr lang="zh-CN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助于你圆满完成任务。</a:t>
            </a:r>
            <a:endParaRPr lang="zh-CN" altLang="zh-CN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24929"/>
          <p:cNvSpPr>
            <a:spLocks noGrp="1"/>
          </p:cNvSpPr>
          <p:nvPr>
            <p:ph type="title"/>
          </p:nvPr>
        </p:nvSpPr>
        <p:spPr>
          <a:xfrm>
            <a:off x="1116013" y="765175"/>
            <a:ext cx="7086600" cy="731838"/>
          </a:xfrm>
        </p:spPr>
        <p:txBody>
          <a:bodyPr wrap="square" lIns="91440" tIns="45720" rIns="91440" bIns="45720" anchor="ctr"/>
          <a:p>
            <a:pPr eaLnBrk="1" hangingPunct="1"/>
            <a:r>
              <a:rPr lang="zh-CN" altLang="en-US" sz="7200" b="1" dirty="0">
                <a:solidFill>
                  <a:srgbClr val="9900FF"/>
                </a:solidFill>
                <a:latin typeface="华文新魏" pitchFamily="2" charset="-122"/>
                <a:ea typeface="华文新魏" pitchFamily="2" charset="-122"/>
              </a:rPr>
              <a:t>第</a:t>
            </a:r>
            <a:r>
              <a:rPr lang="en-US" altLang="zh-CN" sz="7200" b="1" dirty="0">
                <a:solidFill>
                  <a:srgbClr val="9900FF"/>
                </a:solidFill>
                <a:latin typeface="华文新魏" pitchFamily="2" charset="-122"/>
                <a:ea typeface="华文新魏" pitchFamily="2" charset="-122"/>
              </a:rPr>
              <a:t>9</a:t>
            </a:r>
            <a:r>
              <a:rPr lang="zh-CN" altLang="en-US" sz="7200" b="1" dirty="0">
                <a:solidFill>
                  <a:srgbClr val="9900FF"/>
                </a:solidFill>
                <a:latin typeface="华文新魏" pitchFamily="2" charset="-122"/>
                <a:ea typeface="华文新魏" pitchFamily="2" charset="-122"/>
              </a:rPr>
              <a:t>课</a:t>
            </a:r>
            <a:endParaRPr lang="zh-CN" altLang="en-US" sz="7200" b="1" dirty="0">
              <a:solidFill>
                <a:srgbClr val="9900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122" name="矩形 124930"/>
          <p:cNvSpPr>
            <a:spLocks noTextEdit="1"/>
          </p:cNvSpPr>
          <p:nvPr/>
        </p:nvSpPr>
        <p:spPr>
          <a:xfrm>
            <a:off x="468313" y="1773238"/>
            <a:ext cx="813593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 i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资本主义政治制度在欧洲大陆的扩展</a:t>
            </a:r>
            <a:endParaRPr lang="zh-CN" altLang="en-US" sz="3600" b="1" i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8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24933" descr="France_flag_lar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3789363"/>
            <a:ext cx="3505200" cy="2395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124934" descr="Germany_flag_lar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3789363"/>
            <a:ext cx="3352800" cy="2362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TextBox 3"/>
          <p:cNvSpPr txBox="1"/>
          <p:nvPr/>
        </p:nvSpPr>
        <p:spPr>
          <a:xfrm>
            <a:off x="214313" y="142875"/>
            <a:ext cx="7929562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>第一篇章：大势趋变——探法德政体之源（背景）</a:t>
            </a:r>
            <a:endParaRPr lang="zh-CN" altLang="en-US" sz="2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6146" name="TextBox 4"/>
          <p:cNvSpPr txBox="1"/>
          <p:nvPr/>
        </p:nvSpPr>
        <p:spPr>
          <a:xfrm>
            <a:off x="214313" y="1384300"/>
            <a:ext cx="8429625" cy="2676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材料一：</a:t>
            </a: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法国国歌《马赛曲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前进、前进，祖国的儿郎，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那光荣的时刻已来临。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4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专制暴政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在压迫着我们，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… …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4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公民们，武装起来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4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公民们，投入战斗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7" name="图片 2" descr="u=403691390,1180278685&amp;fm=23&amp;gp=0[1]"/>
          <p:cNvPicPr>
            <a:picLocks noChangeAspect="1"/>
          </p:cNvPicPr>
          <p:nvPr/>
        </p:nvPicPr>
        <p:blipFill>
          <a:blip r:embed="rId1">
            <a:lum bright="20001" contrast="20000"/>
          </a:blip>
          <a:stretch>
            <a:fillRect/>
          </a:stretch>
        </p:blipFill>
        <p:spPr>
          <a:xfrm>
            <a:off x="4714875" y="1884363"/>
            <a:ext cx="3508375" cy="2214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Box 6"/>
          <p:cNvSpPr txBox="1"/>
          <p:nvPr/>
        </p:nvSpPr>
        <p:spPr>
          <a:xfrm>
            <a:off x="4572000" y="1384300"/>
            <a:ext cx="44291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材料二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《自由引导人民》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TextBox 7"/>
          <p:cNvSpPr txBox="1"/>
          <p:nvPr/>
        </p:nvSpPr>
        <p:spPr>
          <a:xfrm>
            <a:off x="285750" y="4241800"/>
            <a:ext cx="8643938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请根据材料一、二，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再结合课本序言及第一段内容，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归纳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法国大革命的背景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TextBox 8"/>
          <p:cNvSpPr txBox="1"/>
          <p:nvPr/>
        </p:nvSpPr>
        <p:spPr>
          <a:xfrm>
            <a:off x="285750" y="642938"/>
            <a:ext cx="8143875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一、法国的政治民主化进程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、法国大革命的背景（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为什么会爆发法国大革命？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5" y="5000625"/>
            <a:ext cx="828675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背景：</a:t>
            </a:r>
            <a:endParaRPr lang="en-US" altLang="zh-CN" sz="24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en-US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、经济根源：</a:t>
            </a:r>
            <a:endParaRPr lang="en-US" altLang="zh-CN" sz="24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en-US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2</a:t>
            </a:r>
            <a:r>
              <a: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、思想根源：</a:t>
            </a:r>
            <a:endParaRPr lang="zh-CN" altLang="en-US" sz="24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en-US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3</a:t>
            </a:r>
            <a:r>
              <a: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、社会根源：</a:t>
            </a:r>
            <a:endParaRPr lang="zh-CN" altLang="en-US" sz="24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66963" y="5381625"/>
            <a:ext cx="6134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君主专制统治阻碍了法国资本主义的发展</a:t>
            </a:r>
            <a:r>
              <a: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；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66963" y="5768975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启蒙思想和美国革命的影响</a:t>
            </a:r>
            <a:r>
              <a: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；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66963" y="6148388"/>
            <a:ext cx="5949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社会矛盾尖锐，法国人民的</a:t>
            </a:r>
            <a:r>
              <a:rPr lang="zh-CN" altLang="en-US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反抗</a:t>
            </a:r>
            <a:r>
              <a:rPr lang="zh-CN" altLang="zh-CN" sz="2400" b="1" dirty="0">
                <a:latin typeface="黑体" panose="02010600030101010101" pitchFamily="49" charset="-122"/>
                <a:ea typeface="黑体" panose="02010600030101010101" pitchFamily="49" charset="-122"/>
              </a:rPr>
              <a:t>斗争。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2"/>
          <p:cNvPicPr>
            <a:picLocks noChangeAspect="1"/>
          </p:cNvPicPr>
          <p:nvPr/>
        </p:nvPicPr>
        <p:blipFill>
          <a:blip r:embed="rId1">
            <a:lum bright="6000" contrast="6000"/>
          </a:blip>
          <a:stretch>
            <a:fillRect/>
          </a:stretch>
        </p:blipFill>
        <p:spPr>
          <a:xfrm>
            <a:off x="642938" y="714375"/>
            <a:ext cx="7000875" cy="397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TextBox 4"/>
          <p:cNvSpPr txBox="1"/>
          <p:nvPr/>
        </p:nvSpPr>
        <p:spPr>
          <a:xfrm>
            <a:off x="214313" y="252413"/>
            <a:ext cx="6929437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、法国共和之路的艰难曲折（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其过程如何？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71" name="TextBox 5"/>
          <p:cNvSpPr txBox="1"/>
          <p:nvPr/>
        </p:nvSpPr>
        <p:spPr>
          <a:xfrm>
            <a:off x="142875" y="4572000"/>
            <a:ext cx="8858250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问题：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观察上图，归纳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法兰西共和的实现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共经历多少年？其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历程呈现出怎样的特点？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此特点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实质是什么？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8" y="5286375"/>
            <a:ext cx="8572500" cy="18161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多少年：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86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特点：反复性、复杂性、曲折性；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实质：民主与专制之争。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73" name="TextBox 5"/>
          <p:cNvSpPr txBox="1"/>
          <p:nvPr/>
        </p:nvSpPr>
        <p:spPr>
          <a:xfrm>
            <a:off x="6000750" y="4357688"/>
            <a:ext cx="642938" cy="3381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1875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7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charRg st="7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3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charRg st="23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193" name="Object 2"/>
          <p:cNvGraphicFramePr/>
          <p:nvPr/>
        </p:nvGraphicFramePr>
        <p:xfrm>
          <a:off x="441325" y="1071563"/>
          <a:ext cx="8310563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1506200" imgH="4025900" progId="Word.Document.8">
                  <p:embed/>
                </p:oleObj>
              </mc:Choice>
              <mc:Fallback>
                <p:oleObj name="" r:id="rId1" imgW="11506200" imgH="402590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1325" y="1071563"/>
                        <a:ext cx="8310563" cy="2889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9" name="Object 3"/>
          <p:cNvGraphicFramePr/>
          <p:nvPr/>
        </p:nvGraphicFramePr>
        <p:xfrm>
          <a:off x="900113" y="3857625"/>
          <a:ext cx="7853362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7863840" imgH="1786255" progId="Word.Document.8">
                  <p:embed/>
                </p:oleObj>
              </mc:Choice>
              <mc:Fallback>
                <p:oleObj name="" r:id="rId3" imgW="7863840" imgH="1786255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3857625"/>
                        <a:ext cx="7853362" cy="1779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extBox 3"/>
          <p:cNvSpPr txBox="1"/>
          <p:nvPr/>
        </p:nvSpPr>
        <p:spPr>
          <a:xfrm>
            <a:off x="214313" y="500063"/>
            <a:ext cx="8786812" cy="23066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材料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一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世纪初德意志已经出现了资本主义萌芽。 但是在“德意志民族神圣罗马帝国”内部，有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个选帝侯，十几个大诸侯，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200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多个小诸侯和上千个骑士国。各地关卡林立，征收高额赋税，币制极不统一，多达上千种。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               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——《剑桥德国史》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8" name="TextBox 4"/>
          <p:cNvSpPr txBox="1"/>
          <p:nvPr/>
        </p:nvSpPr>
        <p:spPr>
          <a:xfrm>
            <a:off x="285750" y="71438"/>
            <a:ext cx="6500813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二、德意志帝国的政治民主化之背景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19" name="Picture 2" descr="德意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8" y="2543175"/>
            <a:ext cx="6357937" cy="4243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Line 4"/>
          <p:cNvSpPr/>
          <p:nvPr/>
        </p:nvSpPr>
        <p:spPr>
          <a:xfrm flipH="1">
            <a:off x="2571750" y="3627438"/>
            <a:ext cx="1746250" cy="15875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9221" name="Text Box 5"/>
          <p:cNvSpPr txBox="1"/>
          <p:nvPr/>
        </p:nvSpPr>
        <p:spPr>
          <a:xfrm>
            <a:off x="4033838" y="3286125"/>
            <a:ext cx="2895600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1864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普奥对丹麦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Line 6"/>
          <p:cNvSpPr/>
          <p:nvPr/>
        </p:nvSpPr>
        <p:spPr>
          <a:xfrm flipH="1">
            <a:off x="3357563" y="3929063"/>
            <a:ext cx="762000" cy="17145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9223" name="Text Box 7"/>
          <p:cNvSpPr txBox="1"/>
          <p:nvPr/>
        </p:nvSpPr>
        <p:spPr>
          <a:xfrm>
            <a:off x="4071938" y="3714750"/>
            <a:ext cx="3352800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1866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普奥战争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4" name="Line 8"/>
          <p:cNvSpPr/>
          <p:nvPr/>
        </p:nvSpPr>
        <p:spPr>
          <a:xfrm flipH="1">
            <a:off x="500063" y="4357688"/>
            <a:ext cx="3671887" cy="11430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9225" name="Text Box 9"/>
          <p:cNvSpPr txBox="1"/>
          <p:nvPr/>
        </p:nvSpPr>
        <p:spPr>
          <a:xfrm>
            <a:off x="3328988" y="3919538"/>
            <a:ext cx="1752600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6" name="Text Box 10"/>
          <p:cNvSpPr txBox="1"/>
          <p:nvPr/>
        </p:nvSpPr>
        <p:spPr>
          <a:xfrm>
            <a:off x="4143375" y="4143375"/>
            <a:ext cx="2971800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1870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普法战争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7" name="TextBox 13"/>
          <p:cNvSpPr txBox="1"/>
          <p:nvPr/>
        </p:nvSpPr>
        <p:spPr>
          <a:xfrm>
            <a:off x="285750" y="2038350"/>
            <a:ext cx="27146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材料二：下图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8" name="TextBox 14"/>
          <p:cNvSpPr txBox="1"/>
          <p:nvPr/>
        </p:nvSpPr>
        <p:spPr>
          <a:xfrm>
            <a:off x="6429375" y="2500313"/>
            <a:ext cx="2714625" cy="1200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综合材料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及其教材知识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归纳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德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意志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政体确立的背景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13" y="3857625"/>
            <a:ext cx="2500312" cy="304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、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德意志四分五裂的状态阻碍了资本主义经济的发展；</a:t>
            </a:r>
            <a:endParaRPr lang="en-US" altLang="zh-CN" sz="24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、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俾斯麦推行“铁血政策”，实现德国统一。</a:t>
            </a:r>
            <a:endParaRPr lang="zh-CN" altLang="zh-CN" sz="24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zh-CN" altLang="en-US" sz="24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TextBox 3"/>
          <p:cNvSpPr txBox="1"/>
          <p:nvPr/>
        </p:nvSpPr>
        <p:spPr>
          <a:xfrm>
            <a:off x="71438" y="214313"/>
            <a:ext cx="8215312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zh-CN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>第二篇章：和而不同——寻法德政体之实（内容）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0242" name="TextBox 4"/>
          <p:cNvSpPr txBox="1"/>
          <p:nvPr/>
        </p:nvSpPr>
        <p:spPr>
          <a:xfrm>
            <a:off x="214313" y="714375"/>
            <a:ext cx="8429625" cy="18145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阅读教材，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请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用结构示意图把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法兰西第三共和国宪法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德意志帝国宪法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规定的政权组织的内容表达出来。</a:t>
            </a:r>
            <a:endParaRPr lang="zh-CN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TextBox 5"/>
          <p:cNvSpPr txBox="1"/>
          <p:nvPr/>
        </p:nvSpPr>
        <p:spPr>
          <a:xfrm>
            <a:off x="-71437" y="4110038"/>
            <a:ext cx="242887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《1875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宪法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AutoShape 2" descr="金太阳新课标资源网(  http://wx.jtyjy.com/)"/>
          <p:cNvSpPr/>
          <p:nvPr/>
        </p:nvSpPr>
        <p:spPr>
          <a:xfrm>
            <a:off x="1857375" y="2901950"/>
            <a:ext cx="285750" cy="2500313"/>
          </a:xfrm>
          <a:prstGeom prst="leftBrace">
            <a:avLst>
              <a:gd name="adj1" fmla="val 21469"/>
              <a:gd name="adj2" fmla="val 4252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8" name="TextBox 7"/>
          <p:cNvSpPr txBox="1"/>
          <p:nvPr/>
        </p:nvSpPr>
        <p:spPr>
          <a:xfrm>
            <a:off x="1928813" y="3187700"/>
            <a:ext cx="22860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议会（立法）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9" name="TextBox 8"/>
          <p:cNvSpPr txBox="1"/>
          <p:nvPr/>
        </p:nvSpPr>
        <p:spPr>
          <a:xfrm>
            <a:off x="2000250" y="4870450"/>
            <a:ext cx="2286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总统（行政）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0" name="AutoShape 2" descr="金太阳新课标资源网(  http://wx.jtyjy.com/)"/>
          <p:cNvSpPr/>
          <p:nvPr/>
        </p:nvSpPr>
        <p:spPr>
          <a:xfrm>
            <a:off x="3786188" y="2901950"/>
            <a:ext cx="285750" cy="1214438"/>
          </a:xfrm>
          <a:prstGeom prst="leftBrace">
            <a:avLst>
              <a:gd name="adj1" fmla="val 21564"/>
              <a:gd name="adj2" fmla="val 4252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1" name="TextBox 10"/>
          <p:cNvSpPr txBox="1"/>
          <p:nvPr/>
        </p:nvSpPr>
        <p:spPr>
          <a:xfrm>
            <a:off x="4143375" y="2727325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参议院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2" name="TextBox 11"/>
          <p:cNvSpPr txBox="1"/>
          <p:nvPr/>
        </p:nvSpPr>
        <p:spPr>
          <a:xfrm>
            <a:off x="4143375" y="3798888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众议院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3" name="TextBox 12"/>
          <p:cNvSpPr txBox="1"/>
          <p:nvPr/>
        </p:nvSpPr>
        <p:spPr>
          <a:xfrm>
            <a:off x="5357813" y="1947863"/>
            <a:ext cx="3286125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产生程序：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由地方议会代表间接选出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4" name="AutoShape 2" descr="金太阳新课标资源网(  http://wx.jtyjy.com/)"/>
          <p:cNvSpPr/>
          <p:nvPr/>
        </p:nvSpPr>
        <p:spPr>
          <a:xfrm>
            <a:off x="5143500" y="2616200"/>
            <a:ext cx="214313" cy="714375"/>
          </a:xfrm>
          <a:prstGeom prst="leftBrace">
            <a:avLst>
              <a:gd name="adj1" fmla="val 21574"/>
              <a:gd name="adj2" fmla="val 4252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5" name="TextBox 14"/>
          <p:cNvSpPr txBox="1"/>
          <p:nvPr/>
        </p:nvSpPr>
        <p:spPr>
          <a:xfrm>
            <a:off x="5357813" y="2755900"/>
            <a:ext cx="3427412" cy="828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任期：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九年（每三年改选其中的三分之一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6" name="TextBox 15"/>
          <p:cNvSpPr txBox="1"/>
          <p:nvPr/>
        </p:nvSpPr>
        <p:spPr>
          <a:xfrm>
            <a:off x="5357813" y="3544888"/>
            <a:ext cx="3427412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产生程序：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由直接选举产生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7" name="TextBox 16"/>
          <p:cNvSpPr txBox="1"/>
          <p:nvPr/>
        </p:nvSpPr>
        <p:spPr>
          <a:xfrm>
            <a:off x="5357813" y="4187825"/>
            <a:ext cx="278606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任期：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四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8" name="AutoShape 2" descr="金太阳新课标资源网(  http://wx.jtyjy.com/)"/>
          <p:cNvSpPr/>
          <p:nvPr/>
        </p:nvSpPr>
        <p:spPr>
          <a:xfrm>
            <a:off x="3857625" y="4545013"/>
            <a:ext cx="285750" cy="2138362"/>
          </a:xfrm>
          <a:prstGeom prst="leftBrace">
            <a:avLst>
              <a:gd name="adj1" fmla="val 21549"/>
              <a:gd name="adj2" fmla="val 4252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9" name="TextBox 18"/>
          <p:cNvSpPr txBox="1"/>
          <p:nvPr/>
        </p:nvSpPr>
        <p:spPr>
          <a:xfrm>
            <a:off x="4143375" y="4522788"/>
            <a:ext cx="4852988" cy="2306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产生程序：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由两院联席会议选出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任期：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七年（可连选连任）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权力：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掌行政大权，经众议院同意有权任命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内阁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，缔结并批准条约，且在参议院的赞同下有权解散众议院。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0" name="AutoShape 2" descr="金太阳新课标资源网(  http://wx.jtyjy.com/)"/>
          <p:cNvSpPr/>
          <p:nvPr/>
        </p:nvSpPr>
        <p:spPr>
          <a:xfrm>
            <a:off x="5143500" y="3714750"/>
            <a:ext cx="214313" cy="714375"/>
          </a:xfrm>
          <a:prstGeom prst="leftBrace">
            <a:avLst>
              <a:gd name="adj1" fmla="val 21574"/>
              <a:gd name="adj2" fmla="val 4252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1" name="TextBox 20"/>
          <p:cNvSpPr txBox="1"/>
          <p:nvPr/>
        </p:nvSpPr>
        <p:spPr>
          <a:xfrm>
            <a:off x="500063" y="3675063"/>
            <a:ext cx="128587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法国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 animBg="1"/>
      <p:bldP spid="8198" grpId="0"/>
      <p:bldP spid="8199" grpId="0"/>
      <p:bldP spid="8200" grpId="0" animBg="1"/>
      <p:bldP spid="8201" grpId="0"/>
      <p:bldP spid="8202" grpId="0"/>
      <p:bldP spid="8203" grpId="0"/>
      <p:bldP spid="8204" grpId="0" animBg="1"/>
      <p:bldP spid="8205" grpId="0"/>
      <p:bldP spid="8206" grpId="0"/>
      <p:bldP spid="8207" grpId="0"/>
      <p:bldP spid="8208" grpId="0" bldLvl="0" animBg="1"/>
      <p:bldP spid="8209" grpId="0"/>
      <p:bldP spid="8210" grpId="0" animBg="1"/>
      <p:bldP spid="82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3601</Words>
  <Application>WPS 演示</Application>
  <PresentationFormat>全屏显示(4:3)</PresentationFormat>
  <Paragraphs>262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黑体</vt:lpstr>
      <vt:lpstr>华文新魏</vt:lpstr>
      <vt:lpstr>楷体</vt:lpstr>
      <vt:lpstr>Times New Roman</vt:lpstr>
      <vt:lpstr>Garamond</vt:lpstr>
      <vt:lpstr>微软雅黑</vt:lpstr>
      <vt:lpstr>Arial Unicode MS</vt:lpstr>
      <vt:lpstr>Office 主题</vt:lpstr>
      <vt:lpstr>Word.Document.8</vt:lpstr>
      <vt:lpstr>Word.Document.8</vt:lpstr>
      <vt:lpstr>PowerPoint 演示文稿</vt:lpstr>
      <vt:lpstr>PowerPoint 演示文稿</vt:lpstr>
      <vt:lpstr>PowerPoint 演示文稿</vt:lpstr>
      <vt:lpstr>第9课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Lenovo User</cp:lastModifiedBy>
  <cp:revision>125</cp:revision>
  <dcterms:created xsi:type="dcterms:W3CDTF">2017-04-14T12:46:00Z</dcterms:created>
  <dcterms:modified xsi:type="dcterms:W3CDTF">2017-10-30T09:18:42Z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